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98" r:id="rId3"/>
    <p:sldId id="274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75" r:id="rId16"/>
    <p:sldId id="276" r:id="rId17"/>
    <p:sldId id="290" r:id="rId18"/>
    <p:sldId id="289" r:id="rId19"/>
    <p:sldId id="292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93" r:id="rId30"/>
    <p:sldId id="294" r:id="rId31"/>
    <p:sldId id="295" r:id="rId32"/>
    <p:sldId id="296" r:id="rId33"/>
    <p:sldId id="297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09" autoAdjust="0"/>
    <p:restoredTop sz="94660"/>
  </p:normalViewPr>
  <p:slideViewPr>
    <p:cSldViewPr>
      <p:cViewPr varScale="1">
        <p:scale>
          <a:sx n="70" d="100"/>
          <a:sy n="70" d="100"/>
        </p:scale>
        <p:origin x="-17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2B677-A543-4507-B1A0-DE64EC6C38C5}" type="datetimeFigureOut">
              <a:rPr lang="zh-CN" altLang="en-US" smtClean="0"/>
              <a:pPr/>
              <a:t>2019/9/19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4650E-1ACE-4109-909F-E9F2CA0093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4650E-1ACE-4109-909F-E9F2CA00936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DAF2-4039-4453-B0D8-099567CA2F8C}" type="datetime1">
              <a:rPr lang="zh-CN" altLang="en-US" smtClean="0"/>
              <a:pPr/>
              <a:t>2019/9/19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CC5-7B1B-42E5-8EBC-2C6AC426C0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6AD2-6A92-4A47-9099-ED0C5DE9604B}" type="datetime1">
              <a:rPr lang="zh-CN" altLang="en-US" smtClean="0"/>
              <a:pPr/>
              <a:t>2019/9/19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CC5-7B1B-42E5-8EBC-2C6AC426C0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3BB9-B8DC-4C48-B5E5-580CCC7A448C}" type="datetime1">
              <a:rPr lang="zh-CN" altLang="en-US" smtClean="0"/>
              <a:pPr/>
              <a:t>2019/9/19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CC5-7B1B-42E5-8EBC-2C6AC426C0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CFF5-61E6-40E6-8038-E6E7B72D2336}" type="datetime1">
              <a:rPr lang="zh-CN" altLang="en-US" smtClean="0"/>
              <a:pPr/>
              <a:t>2019/9/19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CC5-7B1B-42E5-8EBC-2C6AC426C0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E0E5-2686-4264-873F-DE9105F3157A}" type="datetime1">
              <a:rPr lang="zh-CN" altLang="en-US" smtClean="0"/>
              <a:pPr/>
              <a:t>2019/9/19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CC5-7B1B-42E5-8EBC-2C6AC426C0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23F-342F-4058-A905-99C5358EF3D7}" type="datetime1">
              <a:rPr lang="zh-CN" altLang="en-US" smtClean="0"/>
              <a:pPr/>
              <a:t>2019/9/19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CC5-7B1B-42E5-8EBC-2C6AC426C0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DCB1-11DA-46C3-A95C-34DA50D7404D}" type="datetime1">
              <a:rPr lang="zh-CN" altLang="en-US" smtClean="0"/>
              <a:pPr/>
              <a:t>2019/9/19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CC5-7B1B-42E5-8EBC-2C6AC426C0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B331-4C18-4E60-9DA8-2DC75090C531}" type="datetime1">
              <a:rPr lang="zh-CN" altLang="en-US" smtClean="0"/>
              <a:pPr/>
              <a:t>2019/9/19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CC5-7B1B-42E5-8EBC-2C6AC426C0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B7CA-008B-4238-80D2-BC944A1E3E96}" type="datetime1">
              <a:rPr lang="zh-CN" altLang="en-US" smtClean="0"/>
              <a:pPr/>
              <a:t>2019/9/19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CC5-7B1B-42E5-8EBC-2C6AC426C0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7D2-FFF8-49C6-8172-F2E5CC54FBA9}" type="datetime1">
              <a:rPr lang="zh-CN" altLang="en-US" smtClean="0"/>
              <a:pPr/>
              <a:t>2019/9/19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CC5-7B1B-42E5-8EBC-2C6AC426C04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28CC-7825-483B-8673-2AB6A59A8BBD}" type="datetime1">
              <a:rPr lang="zh-CN" altLang="en-US" smtClean="0"/>
              <a:pPr/>
              <a:t>2019/9/19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CCC5-7B1B-42E5-8EBC-2C6AC426C0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DAE92-A2F4-4C91-9205-E5C79534C7DB}" type="datetime1">
              <a:rPr lang="zh-CN" altLang="en-US" smtClean="0"/>
              <a:pPr/>
              <a:t>2019/9/19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FCCC5-7B1B-42E5-8EBC-2C6AC426C0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 </a:t>
            </a:r>
            <a:r>
              <a:rPr lang="zh-CN" altLang="en-US" b="1" dirty="0" smtClean="0">
                <a:solidFill>
                  <a:srgbClr val="7030A0"/>
                </a:solidFill>
              </a:rPr>
              <a:t>中文操作说明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7" name="Picture 2" descr="D:\广告图\VPR 2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8568952" cy="4752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</a:t>
            </a:r>
            <a:r>
              <a:rPr lang="zh-CN" altLang="en-US" b="1" dirty="0" smtClean="0">
                <a:solidFill>
                  <a:srgbClr val="7030A0"/>
                </a:solidFill>
              </a:rPr>
              <a:t>软件下载与安装</a:t>
            </a:r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3" name="图片 2" descr="a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632848" cy="5328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87624" y="400506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这里可选择只安装程序或者程序和驱动一起安装，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r>
              <a:rPr lang="en-US" altLang="zh-CN" sz="2400" b="1" dirty="0" smtClean="0">
                <a:solidFill>
                  <a:srgbClr val="7030A0"/>
                </a:solidFill>
              </a:rPr>
              <a:t>            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点击下一步进行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87624" y="4005064"/>
            <a:ext cx="6840760" cy="93610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236296" y="2852936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364088" y="5949280"/>
            <a:ext cx="158417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>
            <a:endCxn id="6" idx="3"/>
          </p:cNvCxnSpPr>
          <p:nvPr/>
        </p:nvCxnSpPr>
        <p:spPr>
          <a:xfrm flipV="1">
            <a:off x="5580112" y="3344637"/>
            <a:ext cx="1751092" cy="58841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131840" y="4869160"/>
            <a:ext cx="2736304" cy="10801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</a:t>
            </a:r>
            <a:r>
              <a:rPr lang="zh-CN" altLang="en-US" b="1" dirty="0" smtClean="0">
                <a:solidFill>
                  <a:srgbClr val="7030A0"/>
                </a:solidFill>
              </a:rPr>
              <a:t>软件下载与安装</a:t>
            </a:r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4" name="图片 3" descr="a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8136904" cy="5111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1840" y="436510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点击下一步</a:t>
            </a:r>
            <a:endParaRPr lang="zh-CN" altLang="en-US" sz="2400" dirty="0"/>
          </a:p>
        </p:txBody>
      </p:sp>
      <p:sp>
        <p:nvSpPr>
          <p:cNvPr id="8" name="圆角矩形 7"/>
          <p:cNvSpPr/>
          <p:nvPr/>
        </p:nvSpPr>
        <p:spPr>
          <a:xfrm>
            <a:off x="2915816" y="4293096"/>
            <a:ext cx="2664296" cy="64807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4283968" y="4941168"/>
            <a:ext cx="1728192" cy="8640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5724128" y="5805264"/>
            <a:ext cx="1296144" cy="57606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</a:t>
            </a:r>
            <a:r>
              <a:rPr lang="zh-CN" altLang="en-US" b="1" dirty="0" smtClean="0">
                <a:solidFill>
                  <a:srgbClr val="7030A0"/>
                </a:solidFill>
              </a:rPr>
              <a:t>软件下载与安装</a:t>
            </a:r>
            <a:endParaRPr lang="zh-CN" altLang="en-US" dirty="0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>
          <a:xfrm>
            <a:off x="3059832" y="6492875"/>
            <a:ext cx="2895600" cy="365125"/>
          </a:xfrm>
        </p:spPr>
        <p:txBody>
          <a:bodyPr/>
          <a:lstStyle/>
          <a:p>
            <a:r>
              <a:rPr lang="en-US" altLang="zh-CN" dirty="0" err="1" smtClean="0"/>
              <a:t>www.venom-audio.cn</a:t>
            </a:r>
            <a:endParaRPr lang="zh-CN" altLang="en-US" dirty="0"/>
          </a:p>
        </p:txBody>
      </p:sp>
      <p:pic>
        <p:nvPicPr>
          <p:cNvPr id="3" name="图片 2" descr="a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7478762" cy="5440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5976" y="400506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点击下一步进行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283968" y="3933056"/>
            <a:ext cx="2592288" cy="57606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>
            <a:endCxn id="15" idx="6"/>
          </p:cNvCxnSpPr>
          <p:nvPr/>
        </p:nvCxnSpPr>
        <p:spPr>
          <a:xfrm flipH="1" flipV="1">
            <a:off x="3491880" y="3537012"/>
            <a:ext cx="1152128" cy="3960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4716016" y="4509120"/>
            <a:ext cx="1224136" cy="12961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5364088" y="5877272"/>
            <a:ext cx="1368152" cy="57606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547664" y="3356992"/>
            <a:ext cx="1944216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</a:t>
            </a:r>
            <a:r>
              <a:rPr lang="zh-CN" altLang="en-US" b="1" dirty="0" smtClean="0">
                <a:solidFill>
                  <a:srgbClr val="7030A0"/>
                </a:solidFill>
              </a:rPr>
              <a:t>软件下载与安装</a:t>
            </a:r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2915816" y="6492875"/>
            <a:ext cx="2895600" cy="365125"/>
          </a:xfrm>
        </p:spPr>
        <p:txBody>
          <a:bodyPr/>
          <a:lstStyle/>
          <a:p>
            <a:r>
              <a:rPr lang="en-US" altLang="zh-CN" dirty="0" err="1" smtClean="0"/>
              <a:t>www.venom-audio.cn</a:t>
            </a:r>
            <a:endParaRPr lang="zh-CN" altLang="en-US" dirty="0"/>
          </a:p>
        </p:txBody>
      </p:sp>
      <p:pic>
        <p:nvPicPr>
          <p:cNvPr id="3" name="图片 2" descr="a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716125" cy="520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494116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点击安装进行下一步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995936" y="4869160"/>
            <a:ext cx="3096344" cy="64807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4644008" y="5517232"/>
            <a:ext cx="1296144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5508104" y="6093296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</a:t>
            </a:r>
            <a:r>
              <a:rPr lang="zh-CN" altLang="en-US" b="1" dirty="0" smtClean="0">
                <a:solidFill>
                  <a:srgbClr val="7030A0"/>
                </a:solidFill>
              </a:rPr>
              <a:t>软件下载与安装</a:t>
            </a:r>
            <a:endParaRPr lang="zh-CN" altLang="en-US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4" name="图片 3" descr="a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661491" cy="5589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3933056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选择电脑重启并点击安装进行下一步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788024" y="3933056"/>
            <a:ext cx="3312368" cy="86409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>
            <a:stCxn id="7" idx="0"/>
          </p:cNvCxnSpPr>
          <p:nvPr/>
        </p:nvCxnSpPr>
        <p:spPr>
          <a:xfrm flipH="1" flipV="1">
            <a:off x="5508104" y="3212976"/>
            <a:ext cx="936104" cy="7200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3491880" y="2996952"/>
            <a:ext cx="216024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6156176" y="4797152"/>
            <a:ext cx="1008112" cy="12961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5292080" y="6093296"/>
            <a:ext cx="1440160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</a:t>
            </a:r>
            <a:r>
              <a:rPr lang="zh-CN" altLang="en-US" b="1" dirty="0" smtClean="0">
                <a:solidFill>
                  <a:srgbClr val="7030A0"/>
                </a:solidFill>
              </a:rPr>
              <a:t>软件下载与安装</a:t>
            </a:r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3" name="图片 2" descr="a5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4270604" cy="5168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292494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点击打开桌面快捷图标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220072" y="2780928"/>
            <a:ext cx="3600400" cy="72008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3491880" y="3284984"/>
            <a:ext cx="1728192" cy="7200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2411760" y="3861048"/>
            <a:ext cx="1296144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</a:t>
            </a:r>
            <a:r>
              <a:rPr lang="zh-CN" altLang="en-US" b="1" dirty="0" smtClean="0">
                <a:solidFill>
                  <a:srgbClr val="7030A0"/>
                </a:solidFill>
              </a:rPr>
              <a:t>软件的使用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3" name="图片 2" descr="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6768752" cy="39369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119675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软件版本与图标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87624" y="6021288"/>
            <a:ext cx="6264696" cy="36004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在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6021288"/>
            <a:ext cx="6192688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在设备正常工作状态下联接好</a:t>
            </a:r>
            <a:r>
              <a:rPr lang="en-US" altLang="zh-CN" b="1" dirty="0" smtClean="0">
                <a:solidFill>
                  <a:srgbClr val="7030A0"/>
                </a:solidFill>
              </a:rPr>
              <a:t>USB</a:t>
            </a:r>
            <a:r>
              <a:rPr lang="zh-CN" altLang="en-US" b="1" dirty="0" smtClean="0">
                <a:solidFill>
                  <a:srgbClr val="7030A0"/>
                </a:solidFill>
              </a:rPr>
              <a:t>点开软件会自动进入系统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  </a:t>
            </a:r>
            <a:r>
              <a:rPr lang="zh-CN" altLang="en-US" b="1" dirty="0" smtClean="0">
                <a:solidFill>
                  <a:srgbClr val="7030A0"/>
                </a:solidFill>
              </a:rPr>
              <a:t>文件菜单及输入</a:t>
            </a:r>
            <a:r>
              <a:rPr lang="en-US" altLang="zh-CN" b="1" dirty="0" smtClean="0">
                <a:solidFill>
                  <a:srgbClr val="7030A0"/>
                </a:solidFill>
              </a:rPr>
              <a:t>/</a:t>
            </a:r>
            <a:r>
              <a:rPr lang="zh-CN" altLang="en-US" b="1" dirty="0" smtClean="0">
                <a:solidFill>
                  <a:srgbClr val="7030A0"/>
                </a:solidFill>
              </a:rPr>
              <a:t>输出分配菜单栏</a:t>
            </a:r>
            <a:endParaRPr lang="zh-CN" altLang="en-US" dirty="0"/>
          </a:p>
        </p:txBody>
      </p:sp>
      <p:sp>
        <p:nvSpPr>
          <p:cNvPr id="53" name="页脚占位符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35" name="图片 34" descr="a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5112568" cy="38164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796136" y="2636912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</a:rPr>
              <a:t>OPTIONS  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文件菜单栏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8144" y="400506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信号输入输出分配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5724128" y="2564904"/>
            <a:ext cx="3168352" cy="64807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5796136" y="3861048"/>
            <a:ext cx="3168352" cy="64807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箭头连接符 45"/>
          <p:cNvCxnSpPr>
            <a:stCxn id="45" idx="1"/>
          </p:cNvCxnSpPr>
          <p:nvPr/>
        </p:nvCxnSpPr>
        <p:spPr>
          <a:xfrm flipH="1" flipV="1">
            <a:off x="1835696" y="3820398"/>
            <a:ext cx="3960440" cy="3646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H="1">
            <a:off x="2627784" y="2924944"/>
            <a:ext cx="309634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圆角矩形 49"/>
          <p:cNvSpPr/>
          <p:nvPr/>
        </p:nvSpPr>
        <p:spPr>
          <a:xfrm>
            <a:off x="971600" y="2996952"/>
            <a:ext cx="1656184" cy="43204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1691680" y="2996952"/>
            <a:ext cx="72008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971600" y="3501008"/>
            <a:ext cx="792088" cy="3600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  </a:t>
            </a:r>
            <a:r>
              <a:rPr lang="zh-CN" altLang="en-US" b="1" dirty="0" smtClean="0">
                <a:solidFill>
                  <a:srgbClr val="7030A0"/>
                </a:solidFill>
              </a:rPr>
              <a:t>文件菜单栏</a:t>
            </a:r>
            <a:endParaRPr lang="zh-CN" altLang="en-US" dirty="0"/>
          </a:p>
        </p:txBody>
      </p:sp>
      <p:sp>
        <p:nvSpPr>
          <p:cNvPr id="35" name="页脚占位符 34"/>
          <p:cNvSpPr>
            <a:spLocks noGrp="1"/>
          </p:cNvSpPr>
          <p:nvPr>
            <p:ph type="ftr" sz="quarter" idx="11"/>
          </p:nvPr>
        </p:nvSpPr>
        <p:spPr>
          <a:xfrm>
            <a:off x="3347864" y="6492875"/>
            <a:ext cx="2895600" cy="365125"/>
          </a:xfrm>
        </p:spPr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4" name="图片 3" descr="a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2304256" cy="5373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1592" y="1484784"/>
            <a:ext cx="349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打开保存在电脑内里的文件数据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31409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出厂设置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96136" y="4149080"/>
            <a:ext cx="2334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读处设备</a:t>
            </a:r>
            <a:r>
              <a:rPr lang="en-US" altLang="zh-CN" b="1" dirty="0" smtClean="0">
                <a:solidFill>
                  <a:srgbClr val="7030A0"/>
                </a:solidFill>
              </a:rPr>
              <a:t>(DSP)</a:t>
            </a:r>
            <a:r>
              <a:rPr lang="zh-CN" altLang="en-US" b="1" dirty="0" smtClean="0">
                <a:solidFill>
                  <a:srgbClr val="7030A0"/>
                </a:solidFill>
              </a:rPr>
              <a:t>的数据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96136" y="4653136"/>
            <a:ext cx="249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删除设备（</a:t>
            </a:r>
            <a:r>
              <a:rPr lang="en-US" altLang="zh-CN" b="1" dirty="0" smtClean="0">
                <a:solidFill>
                  <a:srgbClr val="7030A0"/>
                </a:solidFill>
              </a:rPr>
              <a:t>DSP)</a:t>
            </a:r>
            <a:r>
              <a:rPr lang="zh-CN" altLang="en-US" b="1" dirty="0" smtClean="0">
                <a:solidFill>
                  <a:srgbClr val="7030A0"/>
                </a:solidFill>
              </a:rPr>
              <a:t>的数据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12160" y="5157192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软件</a:t>
            </a:r>
            <a:r>
              <a:rPr lang="en-US" altLang="zh-CN" b="1" dirty="0" smtClean="0">
                <a:solidFill>
                  <a:srgbClr val="7030A0"/>
                </a:solidFill>
              </a:rPr>
              <a:t>MCU</a:t>
            </a:r>
            <a:r>
              <a:rPr lang="zh-CN" altLang="en-US" b="1" dirty="0" smtClean="0">
                <a:solidFill>
                  <a:srgbClr val="7030A0"/>
                </a:solidFill>
              </a:rPr>
              <a:t>升级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84168" y="5661248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DSP</a:t>
            </a:r>
            <a:r>
              <a:rPr lang="zh-CN" altLang="en-US" b="1" dirty="0" smtClean="0">
                <a:solidFill>
                  <a:srgbClr val="7030A0"/>
                </a:solidFill>
              </a:rPr>
              <a:t>软件版本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68144" y="213285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文件数据保存到电脑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40152" y="263691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文件数据保存到电脑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96136" y="3645024"/>
            <a:ext cx="249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数据保存到设备（</a:t>
            </a:r>
            <a:r>
              <a:rPr lang="en-US" altLang="zh-CN" b="1" dirty="0" smtClean="0">
                <a:solidFill>
                  <a:srgbClr val="7030A0"/>
                </a:solidFill>
              </a:rPr>
              <a:t>DSP)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15" name="图片 14" descr="a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124744"/>
            <a:ext cx="2448272" cy="5400599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5508104" y="1484784"/>
            <a:ext cx="3384376" cy="36004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5796136" y="2132856"/>
            <a:ext cx="2376264" cy="36004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796136" y="2636912"/>
            <a:ext cx="2376264" cy="36004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796136" y="3140968"/>
            <a:ext cx="2448272" cy="36004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796136" y="3645024"/>
            <a:ext cx="2376264" cy="36004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868144" y="4149080"/>
            <a:ext cx="2376264" cy="36004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796136" y="4653136"/>
            <a:ext cx="2448272" cy="36004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5796136" y="5157192"/>
            <a:ext cx="2376264" cy="36004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5796136" y="5661248"/>
            <a:ext cx="2376264" cy="36004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>
            <a:stCxn id="5" idx="1"/>
          </p:cNvCxnSpPr>
          <p:nvPr/>
        </p:nvCxnSpPr>
        <p:spPr>
          <a:xfrm flipH="1">
            <a:off x="4139952" y="1669450"/>
            <a:ext cx="1331640" cy="4634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17" idx="1"/>
          </p:cNvCxnSpPr>
          <p:nvPr/>
        </p:nvCxnSpPr>
        <p:spPr>
          <a:xfrm flipH="1">
            <a:off x="4139952" y="2312876"/>
            <a:ext cx="1656184" cy="2520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18" idx="1"/>
          </p:cNvCxnSpPr>
          <p:nvPr/>
        </p:nvCxnSpPr>
        <p:spPr>
          <a:xfrm flipH="1">
            <a:off x="4283968" y="2816932"/>
            <a:ext cx="1512168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19" idx="1"/>
          </p:cNvCxnSpPr>
          <p:nvPr/>
        </p:nvCxnSpPr>
        <p:spPr>
          <a:xfrm flipH="1">
            <a:off x="4499992" y="3320988"/>
            <a:ext cx="1296144" cy="1800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20" idx="1"/>
          </p:cNvCxnSpPr>
          <p:nvPr/>
        </p:nvCxnSpPr>
        <p:spPr>
          <a:xfrm flipH="1">
            <a:off x="4716016" y="3825044"/>
            <a:ext cx="1080120" cy="1080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7" idx="1"/>
          </p:cNvCxnSpPr>
          <p:nvPr/>
        </p:nvCxnSpPr>
        <p:spPr>
          <a:xfrm flipH="1">
            <a:off x="4427984" y="4333746"/>
            <a:ext cx="1368152" cy="313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23" idx="1"/>
          </p:cNvCxnSpPr>
          <p:nvPr/>
        </p:nvCxnSpPr>
        <p:spPr>
          <a:xfrm flipH="1">
            <a:off x="4572000" y="4833156"/>
            <a:ext cx="1224136" cy="360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24" idx="1"/>
          </p:cNvCxnSpPr>
          <p:nvPr/>
        </p:nvCxnSpPr>
        <p:spPr>
          <a:xfrm flipH="1">
            <a:off x="4499992" y="5337212"/>
            <a:ext cx="1296144" cy="360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H="1" flipV="1">
            <a:off x="4499992" y="5733256"/>
            <a:ext cx="1224136" cy="1080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圆角矩形 65"/>
          <p:cNvSpPr/>
          <p:nvPr/>
        </p:nvSpPr>
        <p:spPr>
          <a:xfrm>
            <a:off x="2915816" y="1412776"/>
            <a:ext cx="1728192" cy="475252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539552" y="3429000"/>
            <a:ext cx="1440160" cy="25922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右箭头 67"/>
          <p:cNvSpPr/>
          <p:nvPr/>
        </p:nvSpPr>
        <p:spPr>
          <a:xfrm>
            <a:off x="2123728" y="4293096"/>
            <a:ext cx="648072" cy="50405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</a:t>
            </a:r>
            <a:r>
              <a:rPr lang="zh-CN" altLang="en-US" b="1" dirty="0" smtClean="0">
                <a:solidFill>
                  <a:srgbClr val="7030A0"/>
                </a:solidFill>
              </a:rPr>
              <a:t>音频输入</a:t>
            </a:r>
            <a:r>
              <a:rPr lang="en-US" altLang="zh-CN" b="1" dirty="0" smtClean="0">
                <a:solidFill>
                  <a:srgbClr val="7030A0"/>
                </a:solidFill>
              </a:rPr>
              <a:t>/</a:t>
            </a:r>
            <a:r>
              <a:rPr lang="zh-CN" altLang="en-US" b="1" dirty="0" smtClean="0">
                <a:solidFill>
                  <a:srgbClr val="7030A0"/>
                </a:solidFill>
              </a:rPr>
              <a:t>出分配选择</a:t>
            </a:r>
            <a:endParaRPr lang="zh-CN" altLang="en-US" dirty="0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 smtClean="0"/>
              <a:t>www.venom-audio.cn</a:t>
            </a:r>
            <a:endParaRPr lang="zh-CN" altLang="en-US" dirty="0"/>
          </a:p>
        </p:txBody>
      </p:sp>
      <p:pic>
        <p:nvPicPr>
          <p:cNvPr id="3" name="图片 2" descr="a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748464" cy="2232248"/>
          </a:xfrm>
          <a:prstGeom prst="rect">
            <a:avLst/>
          </a:prstGeom>
          <a:noFill/>
        </p:spPr>
      </p:pic>
      <p:pic>
        <p:nvPicPr>
          <p:cNvPr id="4" name="图片 3" descr="a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356992"/>
            <a:ext cx="3384376" cy="3283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80526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点击操作界面左上角的 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IO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键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51520" y="5733256"/>
            <a:ext cx="4176464" cy="64807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>
            <a:stCxn id="6" idx="3"/>
          </p:cNvCxnSpPr>
          <p:nvPr/>
        </p:nvCxnSpPr>
        <p:spPr>
          <a:xfrm flipV="1">
            <a:off x="4427984" y="4077072"/>
            <a:ext cx="1368152" cy="198022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796136" y="3861048"/>
            <a:ext cx="504056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95536" y="465313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7030A0"/>
                </a:solidFill>
              </a:rPr>
              <a:t>每个输出通道对应的下面有输入端口的设定，并且可以选输出的音频类型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5292080" y="1988840"/>
            <a:ext cx="864096" cy="6480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5292080" y="1700808"/>
            <a:ext cx="864096" cy="151216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251520" y="4653136"/>
            <a:ext cx="4536504" cy="72008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5292080" y="2708920"/>
            <a:ext cx="864096" cy="3600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1835696" y="1628800"/>
            <a:ext cx="936104" cy="158417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>
            <a:off x="3563888" y="1628800"/>
            <a:ext cx="936104" cy="158417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467544" y="357301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7030A0"/>
                </a:solidFill>
              </a:rPr>
              <a:t>多路输入方式的选择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，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4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，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6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，或者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MIX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多路信号合并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cxnSp>
        <p:nvCxnSpPr>
          <p:cNvPr id="51" name="直接箭头连接符 50"/>
          <p:cNvCxnSpPr/>
          <p:nvPr/>
        </p:nvCxnSpPr>
        <p:spPr>
          <a:xfrm flipV="1">
            <a:off x="4427984" y="2636912"/>
            <a:ext cx="864096" cy="20162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3"/>
          <p:cNvSpPr/>
          <p:nvPr/>
        </p:nvSpPr>
        <p:spPr>
          <a:xfrm>
            <a:off x="251520" y="3573016"/>
            <a:ext cx="4032448" cy="72008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圆角矩形 55"/>
          <p:cNvSpPr/>
          <p:nvPr/>
        </p:nvSpPr>
        <p:spPr>
          <a:xfrm>
            <a:off x="971600" y="1628800"/>
            <a:ext cx="360040" cy="151216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" name="直接箭头连接符 56"/>
          <p:cNvCxnSpPr>
            <a:endCxn id="56" idx="3"/>
          </p:cNvCxnSpPr>
          <p:nvPr/>
        </p:nvCxnSpPr>
        <p:spPr>
          <a:xfrm flipH="1" flipV="1">
            <a:off x="1331640" y="2384884"/>
            <a:ext cx="504056" cy="11881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 </a:t>
            </a:r>
            <a:r>
              <a:rPr lang="zh-CN" altLang="en-US" b="1" dirty="0" smtClean="0">
                <a:solidFill>
                  <a:srgbClr val="7030A0"/>
                </a:solidFill>
              </a:rPr>
              <a:t>中文操作说明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3" name="图片 2" descr="6337152680568737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632176" cy="3474132"/>
          </a:xfrm>
          <a:prstGeom prst="rect">
            <a:avLst/>
          </a:prstGeom>
        </p:spPr>
      </p:pic>
      <p:pic>
        <p:nvPicPr>
          <p:cNvPr id="4" name="Picture 2" descr="C:\Users\Administrator\Desktop\vpr-2mkii ppt图\微信图片_20180328141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0768"/>
            <a:ext cx="4644008" cy="52292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</a:t>
            </a:r>
            <a:r>
              <a:rPr lang="zh-CN" altLang="en-US" b="1" dirty="0" smtClean="0">
                <a:solidFill>
                  <a:srgbClr val="7030A0"/>
                </a:solidFill>
              </a:rPr>
              <a:t>软件的音频输入选择</a:t>
            </a:r>
            <a:endParaRPr lang="zh-CN" altLang="en-US" dirty="0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5" name="图片 4" descr="a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3198240" cy="4752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196752"/>
            <a:ext cx="39604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拥有</a:t>
            </a:r>
            <a:r>
              <a:rPr lang="en-US" altLang="zh-CN" sz="2800" b="1" dirty="0" smtClean="0">
                <a:solidFill>
                  <a:srgbClr val="7030A0"/>
                </a:solidFill>
              </a:rPr>
              <a:t>4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种音频信号输入方式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r>
              <a:rPr lang="zh-CN" altLang="en-US" sz="2400" b="1" dirty="0" smtClean="0">
                <a:solidFill>
                  <a:srgbClr val="7030A0"/>
                </a:solidFill>
              </a:rPr>
              <a:t>请在左边菜单栏里选择你当前的音频输入方式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30689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7030A0"/>
                </a:solidFill>
              </a:rPr>
              <a:t>光纤信号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386104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7030A0"/>
                </a:solidFill>
              </a:rPr>
              <a:t>高电平信号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458112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7030A0"/>
                </a:solidFill>
              </a:rPr>
              <a:t>低电平</a:t>
            </a:r>
            <a:r>
              <a:rPr lang="en-US" altLang="zh-CN" sz="2400" dirty="0" smtClean="0">
                <a:solidFill>
                  <a:srgbClr val="7030A0"/>
                </a:solidFill>
              </a:rPr>
              <a:t>RCA</a:t>
            </a:r>
            <a:r>
              <a:rPr lang="zh-CN" altLang="en-US" sz="2400" dirty="0" smtClean="0">
                <a:solidFill>
                  <a:srgbClr val="7030A0"/>
                </a:solidFill>
              </a:rPr>
              <a:t>信号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36096" y="5301208"/>
            <a:ext cx="2794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7030A0"/>
                </a:solidFill>
              </a:rPr>
              <a:t>无线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wifi</a:t>
            </a:r>
            <a:r>
              <a:rPr lang="zh-CN" altLang="en-US" sz="2400" dirty="0" smtClean="0">
                <a:solidFill>
                  <a:srgbClr val="7030A0"/>
                </a:solidFill>
              </a:rPr>
              <a:t>或蓝牙信号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940152" y="3068960"/>
            <a:ext cx="1440160" cy="43204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868144" y="3861048"/>
            <a:ext cx="1656184" cy="43204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5724128" y="4581128"/>
            <a:ext cx="2088232" cy="43204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5508104" y="5301208"/>
            <a:ext cx="2664296" cy="43204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>
            <a:stCxn id="12" idx="1"/>
          </p:cNvCxnSpPr>
          <p:nvPr/>
        </p:nvCxnSpPr>
        <p:spPr>
          <a:xfrm flipH="1">
            <a:off x="3707904" y="3284984"/>
            <a:ext cx="2232248" cy="7200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8" idx="1"/>
          </p:cNvCxnSpPr>
          <p:nvPr/>
        </p:nvCxnSpPr>
        <p:spPr>
          <a:xfrm flipH="1">
            <a:off x="3635896" y="4091881"/>
            <a:ext cx="2160240" cy="5719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3707904" y="4869160"/>
            <a:ext cx="201622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3707904" y="5589240"/>
            <a:ext cx="1800200" cy="7200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99992" y="594928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7030A0"/>
                </a:solidFill>
              </a:rPr>
              <a:t>注意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,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按键显示紫色表示为当前选择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7030A0"/>
                </a:solidFill>
              </a:rPr>
              <a:t>VPR-2MKII/2L</a:t>
            </a:r>
            <a:r>
              <a:rPr lang="zh-CN" altLang="en-US" sz="4000" b="1" dirty="0" smtClean="0">
                <a:solidFill>
                  <a:srgbClr val="7030A0"/>
                </a:solidFill>
              </a:rPr>
              <a:t>软件音频输出通道选择</a:t>
            </a:r>
            <a:endParaRPr lang="zh-CN" altLang="en-US" sz="4000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3" name="图片 2" descr="a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3015649" cy="4869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5976" y="1340768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</a:rPr>
              <a:t>A—H  8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路输出通道的设定选择栏，选择好要设定的通道，可以对已选定的通道进行分频方式，斜率，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EQ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的设定。可以选单独其中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1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路通道进行分频方式，斜率，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EQ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的设定，也可以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A—B, C—D, E—F, G-H 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左右同步设定。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73325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可以把 左 通道的参数复制到 右 通道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499992" y="5661248"/>
            <a:ext cx="3744416" cy="98072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stCxn id="6" idx="1"/>
          </p:cNvCxnSpPr>
          <p:nvPr/>
        </p:nvCxnSpPr>
        <p:spPr>
          <a:xfrm flipH="1" flipV="1">
            <a:off x="3347864" y="5949280"/>
            <a:ext cx="1152128" cy="2023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971600" y="2924944"/>
            <a:ext cx="720080" cy="259228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43608" y="5589240"/>
            <a:ext cx="2232248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450912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点击通道中间的按键可以进行左右通道联调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499992" y="4509120"/>
            <a:ext cx="3888432" cy="86409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>
            <a:stCxn id="19" idx="1"/>
            <a:endCxn id="25" idx="3"/>
          </p:cNvCxnSpPr>
          <p:nvPr/>
        </p:nvCxnSpPr>
        <p:spPr>
          <a:xfrm flipH="1" flipV="1">
            <a:off x="2483768" y="4221088"/>
            <a:ext cx="2016224" cy="7200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/>
        </p:nvSpPr>
        <p:spPr>
          <a:xfrm>
            <a:off x="1907704" y="2924944"/>
            <a:ext cx="576064" cy="25922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864096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 smtClean="0">
                <a:solidFill>
                  <a:srgbClr val="7030A0"/>
                </a:solidFill>
              </a:rPr>
              <a:t>VPR-2MKII/2L</a:t>
            </a:r>
            <a:r>
              <a:rPr lang="zh-CN" altLang="en-US" sz="4000" b="1" dirty="0" smtClean="0">
                <a:solidFill>
                  <a:srgbClr val="7030A0"/>
                </a:solidFill>
              </a:rPr>
              <a:t>输出通道分频方式的选择</a:t>
            </a:r>
            <a:r>
              <a:rPr lang="en-US" altLang="zh-CN" b="1" dirty="0" smtClean="0">
                <a:solidFill>
                  <a:srgbClr val="7030A0"/>
                </a:solidFill>
              </a:rPr>
              <a:t/>
            </a:r>
            <a:br>
              <a:rPr lang="en-US" altLang="zh-CN" b="1" dirty="0" smtClean="0">
                <a:solidFill>
                  <a:srgbClr val="7030A0"/>
                </a:solidFill>
              </a:rPr>
            </a:br>
            <a:endParaRPr lang="zh-CN" altLang="en-US" dirty="0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3" name="图片 2" descr="a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1"/>
            <a:ext cx="2664296" cy="4320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2492896"/>
            <a:ext cx="1944216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</a:rPr>
              <a:t>OFF—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直通全频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335699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</a:rPr>
              <a:t>BP—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带通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79912" y="4221088"/>
            <a:ext cx="1223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</a:rPr>
              <a:t>HP—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带通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51920" y="5013176"/>
            <a:ext cx="1178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</a:rPr>
              <a:t>LP—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低通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516216" y="2132856"/>
            <a:ext cx="208823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6588224" y="2996952"/>
            <a:ext cx="504056" cy="43204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092280" y="2996952"/>
            <a:ext cx="115212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244408" y="2996952"/>
            <a:ext cx="504056" cy="43204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6588224" y="4149080"/>
            <a:ext cx="504056" cy="57606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092280" y="4149080"/>
            <a:ext cx="151216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660232" y="5373216"/>
            <a:ext cx="136815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028384" y="5373216"/>
            <a:ext cx="648072" cy="50405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40"/>
          <p:cNvSpPr/>
          <p:nvPr/>
        </p:nvSpPr>
        <p:spPr>
          <a:xfrm>
            <a:off x="3635896" y="2492896"/>
            <a:ext cx="1944216" cy="43204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3707904" y="3356992"/>
            <a:ext cx="1512168" cy="43204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3707904" y="4221088"/>
            <a:ext cx="1512168" cy="43204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3707904" y="5013176"/>
            <a:ext cx="1512168" cy="43204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箭头连接符 47"/>
          <p:cNvCxnSpPr>
            <a:stCxn id="45" idx="1"/>
          </p:cNvCxnSpPr>
          <p:nvPr/>
        </p:nvCxnSpPr>
        <p:spPr>
          <a:xfrm flipH="1" flipV="1">
            <a:off x="2411760" y="4725144"/>
            <a:ext cx="1296144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44" idx="1"/>
          </p:cNvCxnSpPr>
          <p:nvPr/>
        </p:nvCxnSpPr>
        <p:spPr>
          <a:xfrm flipH="1">
            <a:off x="1331640" y="4437112"/>
            <a:ext cx="237626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H="1" flipV="1">
            <a:off x="2339752" y="3284984"/>
            <a:ext cx="1368152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41" idx="1"/>
          </p:cNvCxnSpPr>
          <p:nvPr/>
        </p:nvCxnSpPr>
        <p:spPr>
          <a:xfrm flipH="1">
            <a:off x="1187624" y="2708920"/>
            <a:ext cx="2448272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45" idx="3"/>
          </p:cNvCxnSpPr>
          <p:nvPr/>
        </p:nvCxnSpPr>
        <p:spPr>
          <a:xfrm>
            <a:off x="5220072" y="5229200"/>
            <a:ext cx="864096" cy="1440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44" idx="3"/>
          </p:cNvCxnSpPr>
          <p:nvPr/>
        </p:nvCxnSpPr>
        <p:spPr>
          <a:xfrm>
            <a:off x="5220072" y="4437112"/>
            <a:ext cx="936104" cy="7200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42" idx="3"/>
          </p:cNvCxnSpPr>
          <p:nvPr/>
        </p:nvCxnSpPr>
        <p:spPr>
          <a:xfrm flipV="1">
            <a:off x="5220072" y="3429000"/>
            <a:ext cx="936104" cy="1440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>
            <a:stCxn id="41" idx="3"/>
          </p:cNvCxnSpPr>
          <p:nvPr/>
        </p:nvCxnSpPr>
        <p:spPr>
          <a:xfrm flipV="1">
            <a:off x="5580112" y="2420888"/>
            <a:ext cx="720080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</a:t>
            </a:r>
            <a:r>
              <a:rPr lang="zh-CN" altLang="en-US" b="1" dirty="0" smtClean="0">
                <a:solidFill>
                  <a:srgbClr val="7030A0"/>
                </a:solidFill>
              </a:rPr>
              <a:t>斜率方式的选择及频率值的设定</a:t>
            </a:r>
            <a:endParaRPr lang="zh-CN" altLang="en-US" dirty="0"/>
          </a:p>
        </p:txBody>
      </p:sp>
      <p:sp>
        <p:nvSpPr>
          <p:cNvPr id="46" name="页脚占位符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4" name="图片 3" descr="a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8712968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70080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斜率选定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55776" y="2708920"/>
            <a:ext cx="2664296" cy="21602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6156176" y="2708920"/>
            <a:ext cx="2592288" cy="21602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539552" y="1628800"/>
            <a:ext cx="1656184" cy="57606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619672" y="2204864"/>
            <a:ext cx="1224136" cy="5040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539552" y="5733256"/>
            <a:ext cx="1656184" cy="57606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83568" y="580526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频率设定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059832" y="2996952"/>
            <a:ext cx="108012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6588224" y="2996952"/>
            <a:ext cx="115212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>
            <a:stCxn id="18" idx="3"/>
          </p:cNvCxnSpPr>
          <p:nvPr/>
        </p:nvCxnSpPr>
        <p:spPr>
          <a:xfrm flipV="1">
            <a:off x="2195736" y="3356992"/>
            <a:ext cx="1224136" cy="26642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8" idx="3"/>
          </p:cNvCxnSpPr>
          <p:nvPr/>
        </p:nvCxnSpPr>
        <p:spPr>
          <a:xfrm flipV="1">
            <a:off x="2195736" y="3284984"/>
            <a:ext cx="4680520" cy="273630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1691680" y="2636912"/>
            <a:ext cx="576064" cy="57606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220072" y="2636912"/>
            <a:ext cx="576064" cy="7920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箭头连接符 33"/>
          <p:cNvCxnSpPr/>
          <p:nvPr/>
        </p:nvCxnSpPr>
        <p:spPr>
          <a:xfrm>
            <a:off x="2267744" y="1988840"/>
            <a:ext cx="4392488" cy="7200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40" idx="3"/>
          </p:cNvCxnSpPr>
          <p:nvPr/>
        </p:nvCxnSpPr>
        <p:spPr>
          <a:xfrm flipV="1">
            <a:off x="971600" y="3068960"/>
            <a:ext cx="72008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圆角矩形 39"/>
          <p:cNvSpPr/>
          <p:nvPr/>
        </p:nvSpPr>
        <p:spPr>
          <a:xfrm>
            <a:off x="467544" y="3212976"/>
            <a:ext cx="50405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</a:t>
            </a:r>
            <a:r>
              <a:rPr lang="zh-CN" altLang="en-US" b="1" dirty="0" smtClean="0">
                <a:solidFill>
                  <a:srgbClr val="7030A0"/>
                </a:solidFill>
              </a:rPr>
              <a:t>输出通道音量菜单栏</a:t>
            </a:r>
            <a:endParaRPr lang="zh-CN" altLang="en-US" dirty="0"/>
          </a:p>
        </p:txBody>
      </p:sp>
      <p:sp>
        <p:nvSpPr>
          <p:cNvPr id="30" name="页脚占位符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3" name="图片 2" descr="a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24944"/>
            <a:ext cx="7200800" cy="261834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35696" y="177281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总音量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484784"/>
            <a:ext cx="3168352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可以点击左右通道中间的按键进行左右同步调节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763688" y="1700808"/>
            <a:ext cx="1296144" cy="57606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427984" y="1556792"/>
            <a:ext cx="3168352" cy="108012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259632" y="3284984"/>
            <a:ext cx="720080" cy="172819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051720" y="2852936"/>
            <a:ext cx="1440160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932040" y="594928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各通道音量开关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932040" y="5949280"/>
            <a:ext cx="2448272" cy="43204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547664" y="594928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总音量开关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547664" y="5949280"/>
            <a:ext cx="1944216" cy="43204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259632" y="5085184"/>
            <a:ext cx="79208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1475656" y="2276872"/>
            <a:ext cx="576064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6" idx="0"/>
          </p:cNvCxnSpPr>
          <p:nvPr/>
        </p:nvCxnSpPr>
        <p:spPr>
          <a:xfrm flipH="1" flipV="1">
            <a:off x="1763688" y="5517232"/>
            <a:ext cx="75608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8" idx="1"/>
            <a:endCxn id="11" idx="7"/>
          </p:cNvCxnSpPr>
          <p:nvPr/>
        </p:nvCxnSpPr>
        <p:spPr>
          <a:xfrm flipH="1">
            <a:off x="3280973" y="2096852"/>
            <a:ext cx="1147011" cy="8299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8"/>
          <p:cNvSpPr/>
          <p:nvPr/>
        </p:nvSpPr>
        <p:spPr>
          <a:xfrm>
            <a:off x="2051720" y="5085184"/>
            <a:ext cx="5832648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</a:t>
            </a:r>
            <a:r>
              <a:rPr lang="zh-CN" altLang="en-US" b="1" dirty="0" smtClean="0">
                <a:solidFill>
                  <a:srgbClr val="7030A0"/>
                </a:solidFill>
              </a:rPr>
              <a:t>输出通道延时菜单栏</a:t>
            </a:r>
            <a:endParaRPr lang="zh-CN" altLang="en-US" dirty="0"/>
          </a:p>
        </p:txBody>
      </p:sp>
      <p:sp>
        <p:nvSpPr>
          <p:cNvPr id="37" name="页脚占位符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3" name="图片 2" descr="a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708920"/>
            <a:ext cx="6192688" cy="2536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5408" y="148478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各通道 延时 可以单独或同步调节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483768" y="2780928"/>
            <a:ext cx="4968552" cy="28803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555776" y="2636912"/>
            <a:ext cx="504056" cy="21602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419872" y="5877272"/>
            <a:ext cx="4963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各通道的 相位 可以单独或同步调节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483768" y="4869160"/>
            <a:ext cx="5040560" cy="28803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779912" y="1484784"/>
            <a:ext cx="4824536" cy="43204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419872" y="5877272"/>
            <a:ext cx="5400600" cy="43204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9" idx="2"/>
          </p:cNvCxnSpPr>
          <p:nvPr/>
        </p:nvCxnSpPr>
        <p:spPr>
          <a:xfrm flipH="1">
            <a:off x="4499992" y="1916832"/>
            <a:ext cx="1692188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10" idx="0"/>
            <a:endCxn id="8" idx="2"/>
          </p:cNvCxnSpPr>
          <p:nvPr/>
        </p:nvCxnSpPr>
        <p:spPr>
          <a:xfrm flipH="1" flipV="1">
            <a:off x="5004048" y="5157192"/>
            <a:ext cx="1116124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1979712" y="3068960"/>
            <a:ext cx="648072" cy="2880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55576" y="155679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默认单位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MS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毫秒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11560" y="1556792"/>
            <a:ext cx="2736304" cy="43204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>
            <a:endCxn id="18" idx="1"/>
          </p:cNvCxnSpPr>
          <p:nvPr/>
        </p:nvCxnSpPr>
        <p:spPr>
          <a:xfrm>
            <a:off x="1043608" y="1988840"/>
            <a:ext cx="1031012" cy="11223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3568" y="558924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7030A0"/>
                </a:solidFill>
              </a:rPr>
              <a:t>点击</a:t>
            </a:r>
            <a:r>
              <a:rPr lang="en-US" altLang="zh-CN" sz="2000" b="1" dirty="0" err="1" smtClean="0">
                <a:solidFill>
                  <a:srgbClr val="7030A0"/>
                </a:solidFill>
              </a:rPr>
              <a:t>AutoDelay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进入自动延时，单位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cm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厘米</a:t>
            </a:r>
            <a:r>
              <a:rPr lang="zh-CN" altLang="en-US" b="1" dirty="0" smtClean="0">
                <a:solidFill>
                  <a:srgbClr val="7030A0"/>
                </a:solidFill>
              </a:rPr>
              <a:t>。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83568" y="5589240"/>
            <a:ext cx="2376264" cy="100811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1331640" y="4437112"/>
            <a:ext cx="360040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1187624" y="3789040"/>
            <a:ext cx="1368152" cy="64807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</a:t>
            </a:r>
            <a:r>
              <a:rPr lang="zh-CN" altLang="en-US" b="1" dirty="0" smtClean="0">
                <a:solidFill>
                  <a:srgbClr val="7030A0"/>
                </a:solidFill>
              </a:rPr>
              <a:t>输出通道延时菜单栏</a:t>
            </a:r>
            <a:endParaRPr lang="zh-CN" altLang="en-US" dirty="0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3" name="图片 2" descr="a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348880"/>
            <a:ext cx="7128792" cy="280831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15616" y="141277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在下面菜单栏内输入通道距离参数单位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CM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厘米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558924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请输入每个通道（喇叭）与聆听者的距离点击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DelayCaIc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进行自动计算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5508104" y="3645024"/>
            <a:ext cx="1368152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563888" y="5661248"/>
            <a:ext cx="5112568" cy="79208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059832" y="3645024"/>
            <a:ext cx="1224136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43608" y="566124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复位键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5576" y="5589240"/>
            <a:ext cx="1872208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2051720" y="4149080"/>
            <a:ext cx="1440160" cy="14401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endCxn id="6" idx="4"/>
          </p:cNvCxnSpPr>
          <p:nvPr/>
        </p:nvCxnSpPr>
        <p:spPr>
          <a:xfrm flipV="1">
            <a:off x="5220072" y="4149080"/>
            <a:ext cx="972108" cy="15121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1043608" y="1340768"/>
            <a:ext cx="6768752" cy="50405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211960" y="2852936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flipH="1" flipV="1">
            <a:off x="4788024" y="3212976"/>
            <a:ext cx="288032" cy="23762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   EQ</a:t>
            </a:r>
            <a:r>
              <a:rPr lang="zh-CN" altLang="en-US" b="1" dirty="0" smtClean="0">
                <a:solidFill>
                  <a:srgbClr val="7030A0"/>
                </a:solidFill>
              </a:rPr>
              <a:t>菜单栏</a:t>
            </a:r>
            <a:endParaRPr lang="zh-CN" altLang="en-US" dirty="0"/>
          </a:p>
        </p:txBody>
      </p:sp>
      <p:sp>
        <p:nvSpPr>
          <p:cNvPr id="37" name="页脚占位符 36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r>
              <a:rPr lang="en-US" altLang="zh-CN" dirty="0" err="1" smtClean="0"/>
              <a:t>www.venom-audio.cn</a:t>
            </a:r>
            <a:endParaRPr lang="zh-CN" altLang="en-US" dirty="0"/>
          </a:p>
        </p:txBody>
      </p:sp>
      <p:pic>
        <p:nvPicPr>
          <p:cNvPr id="5" name="图片 4" descr="a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352928" cy="3922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1880" y="573325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7030A0"/>
                </a:solidFill>
              </a:rPr>
              <a:t>ByPass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（和没有做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EQ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时的对比）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66124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       RESET  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复位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r>
              <a:rPr lang="zh-CN" altLang="en-US" sz="2400" b="1" dirty="0" smtClean="0">
                <a:solidFill>
                  <a:srgbClr val="7030A0"/>
                </a:solidFill>
              </a:rPr>
              <a:t>（重新设定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EQ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参数）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 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5661248"/>
            <a:ext cx="28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</a:rPr>
              <a:t>Q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值参数设定 （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2—9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）         可浮动式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EQ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419872" y="5661248"/>
            <a:ext cx="2736304" cy="86409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67544" y="5661248"/>
            <a:ext cx="2592288" cy="86409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300192" y="5661248"/>
            <a:ext cx="2592288" cy="86409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1331640" y="5085184"/>
            <a:ext cx="648072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539552" y="4725144"/>
            <a:ext cx="1296144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39552" y="4221088"/>
            <a:ext cx="1296144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/>
          <p:cNvCxnSpPr/>
          <p:nvPr/>
        </p:nvCxnSpPr>
        <p:spPr>
          <a:xfrm flipH="1" flipV="1">
            <a:off x="1763688" y="4509120"/>
            <a:ext cx="2376264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/>
        </p:nvSpPr>
        <p:spPr>
          <a:xfrm>
            <a:off x="1835696" y="5013176"/>
            <a:ext cx="6840760" cy="21602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/>
          <p:nvPr/>
        </p:nvCxnSpPr>
        <p:spPr>
          <a:xfrm flipH="1" flipV="1">
            <a:off x="5796136" y="5229200"/>
            <a:ext cx="144016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7164288" y="4725144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箭头连接符 33"/>
          <p:cNvCxnSpPr>
            <a:stCxn id="12" idx="0"/>
            <a:endCxn id="33" idx="4"/>
          </p:cNvCxnSpPr>
          <p:nvPr/>
        </p:nvCxnSpPr>
        <p:spPr>
          <a:xfrm flipH="1" flipV="1">
            <a:off x="7380312" y="4941168"/>
            <a:ext cx="216024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  </a:t>
            </a:r>
            <a:r>
              <a:rPr lang="zh-CN" altLang="en-US" b="1" dirty="0" smtClean="0">
                <a:solidFill>
                  <a:srgbClr val="7030A0"/>
                </a:solidFill>
              </a:rPr>
              <a:t>数据保存菜单栏</a:t>
            </a:r>
            <a:endParaRPr lang="zh-CN" altLang="en-US" dirty="0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5" name="图片 4" descr="a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59"/>
            <a:ext cx="7339168" cy="3819363"/>
          </a:xfrm>
          <a:prstGeom prst="rect">
            <a:avLst/>
          </a:prstGeom>
          <a:noFill/>
        </p:spPr>
      </p:pic>
      <p:sp>
        <p:nvSpPr>
          <p:cNvPr id="6" name="圆角矩形 5"/>
          <p:cNvSpPr/>
          <p:nvPr/>
        </p:nvSpPr>
        <p:spPr>
          <a:xfrm>
            <a:off x="3707904" y="2132856"/>
            <a:ext cx="4536504" cy="93610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771800" y="2204864"/>
            <a:ext cx="864096" cy="3600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771800" y="2708920"/>
            <a:ext cx="864096" cy="3600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635896" y="5301208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</a:rPr>
              <a:t>Pos1----10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，拥有十个可保存的通道，先选定一个要保存的位置后再点击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WRITE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键进行保存，需要读处某个数时，先选定位置后再点击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READ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进行读处。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491880" y="5229200"/>
            <a:ext cx="5112568" cy="144016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51520" y="566124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</a:rPr>
              <a:t>WRITE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写入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566124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</a:rPr>
              <a:t>READ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读处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907704" y="5661248"/>
            <a:ext cx="1368152" cy="43204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251520" y="5661248"/>
            <a:ext cx="1368152" cy="43204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>
            <a:stCxn id="12" idx="0"/>
            <a:endCxn id="8" idx="2"/>
          </p:cNvCxnSpPr>
          <p:nvPr/>
        </p:nvCxnSpPr>
        <p:spPr>
          <a:xfrm flipV="1">
            <a:off x="2591780" y="3068960"/>
            <a:ext cx="612068" cy="25922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14" idx="0"/>
            <a:endCxn id="7" idx="1"/>
          </p:cNvCxnSpPr>
          <p:nvPr/>
        </p:nvCxnSpPr>
        <p:spPr>
          <a:xfrm flipV="1">
            <a:off x="935596" y="2384884"/>
            <a:ext cx="1836204" cy="32763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  </a:t>
            </a:r>
            <a:r>
              <a:rPr lang="zh-CN" altLang="en-US" b="1" dirty="0" smtClean="0">
                <a:solidFill>
                  <a:srgbClr val="7030A0"/>
                </a:solidFill>
              </a:rPr>
              <a:t>软件的关闭</a:t>
            </a:r>
            <a:endParaRPr lang="zh-CN" altLang="en-US" dirty="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4" name="图片 3" descr="A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5112568" cy="4849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2276872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当点击关闭软件时系统自动提示你是否需要保存，当点击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YES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系统进行入保存菜单，当选择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NO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时系统会自动退出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724128" y="2132856"/>
            <a:ext cx="3240360" cy="266429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5148064" y="1556792"/>
            <a:ext cx="1296144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4788024" y="1196752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3707904" y="3933056"/>
            <a:ext cx="2016224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467544" y="3429000"/>
            <a:ext cx="3240360" cy="201622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 </a:t>
            </a:r>
            <a:r>
              <a:rPr lang="zh-CN" altLang="en-US" b="1" dirty="0" smtClean="0">
                <a:solidFill>
                  <a:srgbClr val="7030A0"/>
                </a:solidFill>
              </a:rPr>
              <a:t>操作界面中文说明</a:t>
            </a:r>
            <a:endParaRPr lang="zh-CN" altLang="en-US" dirty="0"/>
          </a:p>
        </p:txBody>
      </p:sp>
      <p:pic>
        <p:nvPicPr>
          <p:cNvPr id="4" name="内容占位符 3" descr="a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859" y="1052736"/>
            <a:ext cx="8887629" cy="5400600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59832" y="6492875"/>
            <a:ext cx="2895600" cy="365125"/>
          </a:xfrm>
        </p:spPr>
        <p:txBody>
          <a:bodyPr/>
          <a:lstStyle/>
          <a:p>
            <a:r>
              <a:rPr lang="en-US" altLang="zh-CN" dirty="0" err="1" smtClean="0"/>
              <a:t>www.venom-audio.cn</a:t>
            </a:r>
            <a:endParaRPr lang="zh-CN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  </a:t>
            </a:r>
            <a:r>
              <a:rPr lang="zh-CN" altLang="en-US" b="1" dirty="0" smtClean="0">
                <a:solidFill>
                  <a:srgbClr val="7030A0"/>
                </a:solidFill>
              </a:rPr>
              <a:t>软件的关闭保存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3" name="图片 2" descr="A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6984776" cy="424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3080" y="587727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7030A0"/>
                </a:solidFill>
              </a:rPr>
              <a:t>可以在这里输入方便你记录的文件名，（如车牌号，或车主姓氏等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r>
              <a:rPr lang="zh-CN" altLang="en-US" sz="2000" b="1" dirty="0" smtClean="0">
                <a:solidFill>
                  <a:srgbClr val="7030A0"/>
                </a:solidFill>
              </a:rPr>
              <a:t>点击保存进入下一步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691680" y="4437112"/>
            <a:ext cx="230425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83568" y="5805264"/>
            <a:ext cx="8064896" cy="86409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3419872" y="4725144"/>
            <a:ext cx="792088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4932040" y="5301208"/>
            <a:ext cx="576064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5436096" y="5013176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  </a:t>
            </a:r>
            <a:r>
              <a:rPr lang="zh-CN" altLang="en-US" b="1" dirty="0" smtClean="0">
                <a:solidFill>
                  <a:srgbClr val="7030A0"/>
                </a:solidFill>
              </a:rPr>
              <a:t>软件的关闭保存</a:t>
            </a:r>
            <a:endParaRPr lang="zh-CN" altLang="en-US" dirty="0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3" name="图片 2" descr="A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6408712" cy="350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31640" y="134076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7030A0"/>
                </a:solidFill>
              </a:rPr>
              <a:t>数字显示为红色表示已有保存数据，绿色表示没有数据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587727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点击选择数据要保存的位置      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52120" y="5877272"/>
            <a:ext cx="1992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点击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save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保存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187624" y="5877272"/>
            <a:ext cx="3960440" cy="43204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652120" y="5877272"/>
            <a:ext cx="2160240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2915816" y="4437112"/>
            <a:ext cx="360040" cy="14401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2411760" y="3717032"/>
            <a:ext cx="1872208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788024" y="3789040"/>
            <a:ext cx="1296144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5508104" y="4437112"/>
            <a:ext cx="792088" cy="13681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1403648" y="1340768"/>
            <a:ext cx="4032448" cy="36004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508104" y="1340768"/>
            <a:ext cx="2160240" cy="36004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2843808" y="1700808"/>
            <a:ext cx="432048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5220072" y="1772816"/>
            <a:ext cx="1080120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  </a:t>
            </a:r>
            <a:r>
              <a:rPr lang="zh-CN" altLang="en-US" b="1" dirty="0" smtClean="0">
                <a:solidFill>
                  <a:srgbClr val="7030A0"/>
                </a:solidFill>
              </a:rPr>
              <a:t>软件的关闭保存</a:t>
            </a:r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3" name="图片 2" descr="A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75445"/>
            <a:ext cx="5904656" cy="3107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551723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如上图所示点击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OK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完成数据保存并退出软件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475656" y="5517232"/>
            <a:ext cx="6552728" cy="43204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3419872" y="3861048"/>
            <a:ext cx="864096" cy="15841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4139952" y="3284984"/>
            <a:ext cx="720080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 </a:t>
            </a:r>
            <a:r>
              <a:rPr lang="zh-CN" altLang="en-US" b="1" dirty="0" smtClean="0">
                <a:solidFill>
                  <a:srgbClr val="7030A0"/>
                </a:solidFill>
              </a:rPr>
              <a:t>中文操作说明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87624" y="5085184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en-US" altLang="zh-CN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D:\广告图\logogram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40768"/>
            <a:ext cx="4160837" cy="4160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</a:t>
            </a:r>
            <a:r>
              <a:rPr lang="zh-CN" altLang="en-US" b="1" dirty="0" smtClean="0">
                <a:solidFill>
                  <a:srgbClr val="7030A0"/>
                </a:solidFill>
              </a:rPr>
              <a:t>软件下载与安装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4" name="内容占位符 3" descr="a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00808"/>
            <a:ext cx="4558420" cy="2759043"/>
          </a:xfrm>
        </p:spPr>
      </p:pic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771800" y="551723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</a:rPr>
              <a:t>保存好压缩文件包</a:t>
            </a:r>
            <a:endParaRPr lang="zh-CN" altLang="en-US" sz="3200" b="1" dirty="0">
              <a:solidFill>
                <a:srgbClr val="7030A0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2411760" y="5373216"/>
            <a:ext cx="4032448" cy="86409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3707904" y="4509120"/>
            <a:ext cx="324036" cy="7927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</a:t>
            </a:r>
            <a:r>
              <a:rPr lang="zh-CN" altLang="en-US" b="1" dirty="0" smtClean="0">
                <a:solidFill>
                  <a:srgbClr val="7030A0"/>
                </a:solidFill>
              </a:rPr>
              <a:t>软件下载与安装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3" name="图片 2" descr="a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484784"/>
            <a:ext cx="2372341" cy="1717122"/>
          </a:xfrm>
          <a:prstGeom prst="rect">
            <a:avLst/>
          </a:prstGeom>
        </p:spPr>
      </p:pic>
      <p:pic>
        <p:nvPicPr>
          <p:cNvPr id="4" name="图片 3" descr="a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84784"/>
            <a:ext cx="3312368" cy="453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725144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解压好的文件夹点击   打开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67544" y="4581128"/>
            <a:ext cx="3456384" cy="108012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2339752" y="3645024"/>
            <a:ext cx="3168352" cy="9361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6" idx="0"/>
          </p:cNvCxnSpPr>
          <p:nvPr/>
        </p:nvCxnSpPr>
        <p:spPr>
          <a:xfrm flipV="1">
            <a:off x="2195736" y="2996952"/>
            <a:ext cx="720080" cy="15841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</a:t>
            </a:r>
            <a:r>
              <a:rPr lang="zh-CN" altLang="en-US" b="1" dirty="0" smtClean="0">
                <a:solidFill>
                  <a:srgbClr val="7030A0"/>
                </a:solidFill>
              </a:rPr>
              <a:t>软件下载与安装</a:t>
            </a:r>
            <a:endParaRPr lang="zh-CN" altLang="en-US" dirty="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>
          <a:xfrm>
            <a:off x="2339752" y="6309320"/>
            <a:ext cx="2895600" cy="365125"/>
          </a:xfrm>
        </p:spPr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3" name="图片 2" descr="a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8064896" cy="2186856"/>
          </a:xfrm>
          <a:prstGeom prst="rect">
            <a:avLst/>
          </a:prstGeom>
        </p:spPr>
      </p:pic>
      <p:pic>
        <p:nvPicPr>
          <p:cNvPr id="4" name="图片 3" descr="a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05064"/>
            <a:ext cx="8208911" cy="2022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328498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7030A0"/>
                </a:solidFill>
              </a:rPr>
              <a:t>点击打开文件夹可以看如下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3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个子文件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851920" y="3212976"/>
            <a:ext cx="4392488" cy="50405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>
            <a:stCxn id="6" idx="1"/>
          </p:cNvCxnSpPr>
          <p:nvPr/>
        </p:nvCxnSpPr>
        <p:spPr>
          <a:xfrm flipH="1" flipV="1">
            <a:off x="3203848" y="2852936"/>
            <a:ext cx="648072" cy="61206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79512" y="4221088"/>
            <a:ext cx="4392488" cy="18002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3419872" y="3717032"/>
            <a:ext cx="3096344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76056" y="594928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点击应用程进行安装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076056" y="5949280"/>
            <a:ext cx="3024336" cy="57606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flipH="1" flipV="1">
            <a:off x="2843808" y="5805264"/>
            <a:ext cx="2232248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1835696" y="2348880"/>
            <a:ext cx="1872208" cy="57606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755576" y="5373216"/>
            <a:ext cx="345638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</a:t>
            </a:r>
            <a:r>
              <a:rPr lang="zh-CN" altLang="en-US" b="1" dirty="0" smtClean="0">
                <a:solidFill>
                  <a:srgbClr val="7030A0"/>
                </a:solidFill>
              </a:rPr>
              <a:t>软件下载与安装</a:t>
            </a:r>
            <a:endParaRPr lang="zh-CN" altLang="en-US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3" name="图片 2" descr="a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8640960" cy="4990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0112" y="278092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这里可以选择安装语言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5805264"/>
            <a:ext cx="3024336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点击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OK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进行下一步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580112" y="2780928"/>
            <a:ext cx="3312368" cy="50405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419872" y="5733256"/>
            <a:ext cx="3384376" cy="57606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>
            <a:endCxn id="28" idx="7"/>
          </p:cNvCxnSpPr>
          <p:nvPr/>
        </p:nvCxnSpPr>
        <p:spPr>
          <a:xfrm flipH="1">
            <a:off x="7295949" y="3284984"/>
            <a:ext cx="876451" cy="122594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endCxn id="23" idx="3"/>
          </p:cNvCxnSpPr>
          <p:nvPr/>
        </p:nvCxnSpPr>
        <p:spPr>
          <a:xfrm flipV="1">
            <a:off x="4283968" y="5309944"/>
            <a:ext cx="1166292" cy="4233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5292080" y="4941168"/>
            <a:ext cx="1080120" cy="43204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804248" y="4437112"/>
            <a:ext cx="576064" cy="50405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</a:t>
            </a:r>
            <a:r>
              <a:rPr lang="zh-CN" altLang="en-US" b="1" dirty="0" smtClean="0">
                <a:solidFill>
                  <a:srgbClr val="7030A0"/>
                </a:solidFill>
              </a:rPr>
              <a:t>软件下载与安装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3" name="图片 2" descr="a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8064896" cy="52082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443711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点击下一步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99592" y="4365104"/>
            <a:ext cx="1872208" cy="57606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>
            <a:stCxn id="5" idx="3"/>
            <a:endCxn id="13" idx="2"/>
          </p:cNvCxnSpPr>
          <p:nvPr/>
        </p:nvCxnSpPr>
        <p:spPr>
          <a:xfrm>
            <a:off x="2771800" y="4653136"/>
            <a:ext cx="3672408" cy="13681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6444208" y="5733256"/>
            <a:ext cx="10081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VPR-2MKII/2L</a:t>
            </a:r>
            <a:r>
              <a:rPr lang="zh-CN" altLang="en-US" b="1" dirty="0" smtClean="0">
                <a:solidFill>
                  <a:srgbClr val="7030A0"/>
                </a:solidFill>
              </a:rPr>
              <a:t>软件下载与安装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www.venom-audio.cn</a:t>
            </a:r>
            <a:endParaRPr lang="zh-CN" altLang="en-US"/>
          </a:p>
        </p:txBody>
      </p:sp>
      <p:pic>
        <p:nvPicPr>
          <p:cNvPr id="3" name="图片 2" descr="a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1328254"/>
            <a:ext cx="8525787" cy="5406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436510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</a:rPr>
              <a:t>点击下一步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55576" y="4293096"/>
            <a:ext cx="2016224" cy="64807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771800" y="4725144"/>
            <a:ext cx="4032448" cy="13681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6660232" y="6093296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2448</TotalTime>
  <Words>1275</Words>
  <Application>Microsoft Office PowerPoint</Application>
  <PresentationFormat>全屏显示(4:3)</PresentationFormat>
  <Paragraphs>141</Paragraphs>
  <Slides>33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龙腾四海</vt:lpstr>
      <vt:lpstr>VPR-2MKII/2L 中文操作说明</vt:lpstr>
      <vt:lpstr>VPR-2MKII/2L 中文操作说明</vt:lpstr>
      <vt:lpstr>VPR-2MKII/2L 操作界面中文说明</vt:lpstr>
      <vt:lpstr>VPR-2MKII/2L软件下载与安装</vt:lpstr>
      <vt:lpstr>VPR-2MKII/2L软件下载与安装</vt:lpstr>
      <vt:lpstr>VPR-2MKII/2L软件下载与安装</vt:lpstr>
      <vt:lpstr>VPR-2MKII/2L软件下载与安装</vt:lpstr>
      <vt:lpstr>VPR-2MKII/2L软件下载与安装</vt:lpstr>
      <vt:lpstr>VPR-2MKII/2L软件下载与安装</vt:lpstr>
      <vt:lpstr>VPR-2MKII/2L软件下载与安装</vt:lpstr>
      <vt:lpstr>VPR-2MKII/2L软件下载与安装</vt:lpstr>
      <vt:lpstr>VPR-2MKII/2L软件下载与安装</vt:lpstr>
      <vt:lpstr>VPR-2MKII/2L软件下载与安装</vt:lpstr>
      <vt:lpstr>VPR-2MKII/2L软件下载与安装</vt:lpstr>
      <vt:lpstr>VPR-2MKII/2L软件下载与安装</vt:lpstr>
      <vt:lpstr>VPR-2MKII/2L软件的使用</vt:lpstr>
      <vt:lpstr>VPR-2MKII/2L  文件菜单及输入/输出分配菜单栏</vt:lpstr>
      <vt:lpstr>VPR-2MKII/2L  文件菜单栏</vt:lpstr>
      <vt:lpstr>VPR-2MKII/2L音频输入/出分配选择</vt:lpstr>
      <vt:lpstr>VPR-2MKII/2L软件的音频输入选择</vt:lpstr>
      <vt:lpstr>VPR-2MKII/2L软件音频输出通道选择</vt:lpstr>
      <vt:lpstr>VPR-2MKII/2L输出通道分频方式的选择 </vt:lpstr>
      <vt:lpstr>VPR-2MKII/2L斜率方式的选择及频率值的设定</vt:lpstr>
      <vt:lpstr>VPR-2MKII/2L输出通道音量菜单栏</vt:lpstr>
      <vt:lpstr>VPR-2MKII/2L输出通道延时菜单栏</vt:lpstr>
      <vt:lpstr>VPR-2MKII/2L输出通道延时菜单栏</vt:lpstr>
      <vt:lpstr>VPR-2MKII/2L   EQ菜单栏</vt:lpstr>
      <vt:lpstr>VPR-2MKII/2L  数据保存菜单栏</vt:lpstr>
      <vt:lpstr>VPR-2MKII/2L  软件的关闭</vt:lpstr>
      <vt:lpstr>VPR-2MKII/2L  软件的关闭保存</vt:lpstr>
      <vt:lpstr>VPR-2MKII/2L  软件的关闭保存</vt:lpstr>
      <vt:lpstr>VPR-2MKII/2L  软件的关闭保存</vt:lpstr>
      <vt:lpstr>VPR-2MKII/2L 中文操作说明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xbany</cp:lastModifiedBy>
  <cp:revision>134</cp:revision>
  <dcterms:created xsi:type="dcterms:W3CDTF">2018-03-28T05:57:52Z</dcterms:created>
  <dcterms:modified xsi:type="dcterms:W3CDTF">2019-09-19T06:53:58Z</dcterms:modified>
</cp:coreProperties>
</file>